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gif" ContentType="image/gi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38" r:id="rId3"/>
    <p:sldId id="323" r:id="rId4"/>
    <p:sldId id="328" r:id="rId5"/>
    <p:sldId id="327" r:id="rId6"/>
    <p:sldId id="330" r:id="rId7"/>
    <p:sldId id="331" r:id="rId8"/>
    <p:sldId id="333" r:id="rId9"/>
    <p:sldId id="339" r:id="rId10"/>
    <p:sldId id="335" r:id="rId11"/>
    <p:sldId id="295" r:id="rId12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FF0066"/>
    <a:srgbClr val="009900"/>
    <a:srgbClr val="FF3300"/>
    <a:srgbClr val="6600FF"/>
    <a:srgbClr val="808000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90"/>
    <p:restoredTop sz="93153"/>
  </p:normalViewPr>
  <p:slideViewPr>
    <p:cSldViewPr showGuides="1">
      <p:cViewPr varScale="1">
        <p:scale>
          <a:sx n="85" d="100"/>
          <a:sy n="85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30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lvl="0" eaLnBrk="1" hangingPunct="1"/>
            <a:endParaRPr lang="en-US" altLang="ko-KR" sz="1200" dirty="0">
              <a:ea typeface="Gulim" pitchFamily="34" charset="-127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r" eaLnBrk="1" hangingPunct="1"/>
            <a:endParaRPr lang="en-US" altLang="ko-KR" sz="1200" dirty="0">
              <a:ea typeface="Gulim" pitchFamily="34" charset="-127"/>
            </a:endParaRPr>
          </a:p>
        </p:txBody>
      </p:sp>
      <p:sp>
        <p:nvSpPr>
          <p:cNvPr id="15364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en-US" altLang="ko-K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altLang="ko-K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altLang="ko-K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altLang="ko-K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altLang="ko-K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lvl="0" eaLnBrk="1" hangingPunct="1"/>
            <a:endParaRPr lang="en-US" altLang="ko-KR" sz="1200" dirty="0">
              <a:ea typeface="Gulim" pitchFamily="34" charset="-127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ko-KR" altLang="en-US" sz="1200" dirty="0">
                <a:ea typeface="Gulim" pitchFamily="34" charset="-127"/>
              </a:rPr>
            </a:fld>
            <a:endParaRPr lang="ko-KR" altLang="en-US" sz="1200" dirty="0">
              <a:ea typeface="Gulim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.bin"/><Relationship Id="rId8" Type="http://schemas.openxmlformats.org/officeDocument/2006/relationships/oleObject" Target="../embeddings/oleObject3.bin"/><Relationship Id="rId7" Type="http://schemas.openxmlformats.org/officeDocument/2006/relationships/oleObject" Target="../embeddings/oleObject2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Relationship Id="rId3" Type="http://schemas.microsoft.com/office/2007/relationships/media" Target="file:///E:\CA%20NHAC\2%20Ca%20khuc%20xuan\Mua%20xuan%20oi%20-%20Top%20ca.mp3" TargetMode="External"/><Relationship Id="rId2" Type="http://schemas.openxmlformats.org/officeDocument/2006/relationships/audio" Target="file:///E:\CA%20NHAC\2%20Ca%20khuc%20xuan\Mua%20xuan%20oi%20-%20Top%20ca.mp3" TargetMode="External"/><Relationship Id="rId17" Type="http://schemas.openxmlformats.org/officeDocument/2006/relationships/vmlDrawing" Target="../drawings/vmlDrawing1.vml"/><Relationship Id="rId16" Type="http://schemas.openxmlformats.org/officeDocument/2006/relationships/slideLayout" Target="../slideLayouts/slideLayout2.xml"/><Relationship Id="rId15" Type="http://schemas.openxmlformats.org/officeDocument/2006/relationships/image" Target="../media/image4.GIF"/><Relationship Id="rId14" Type="http://schemas.openxmlformats.org/officeDocument/2006/relationships/oleObject" Target="../embeddings/oleObject9.bin"/><Relationship Id="rId13" Type="http://schemas.openxmlformats.org/officeDocument/2006/relationships/oleObject" Target="../embeddings/oleObject8.bin"/><Relationship Id="rId12" Type="http://schemas.openxmlformats.org/officeDocument/2006/relationships/oleObject" Target="../embeddings/oleObject7.bin"/><Relationship Id="rId11" Type="http://schemas.openxmlformats.org/officeDocument/2006/relationships/oleObject" Target="../embeddings/oleObject6.bin"/><Relationship Id="rId10" Type="http://schemas.openxmlformats.org/officeDocument/2006/relationships/oleObject" Target="../embeddings/oleObject5.bin"/><Relationship Id="rId1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6"/>
          <p:cNvSpPr/>
          <p:nvPr/>
        </p:nvSpPr>
        <p:spPr>
          <a:xfrm flipH="1">
            <a:off x="838200" y="2514600"/>
            <a:ext cx="7391400" cy="54133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eaLnBrk="1" hangingPunct="1"/>
            <a:endParaRPr lang="en-US" altLang="en-US" sz="7200" dirty="0">
              <a:solidFill>
                <a:srgbClr val="9900CC"/>
              </a:solidFill>
              <a:latin typeface=".VnCommercial Script" pitchFamily="34" charset="0"/>
              <a:ea typeface="Times New Roman" panose="02020603050405020304" pitchFamily="18" charset="0"/>
            </a:endParaRPr>
          </a:p>
        </p:txBody>
      </p:sp>
      <p:sp>
        <p:nvSpPr>
          <p:cNvPr id="124010" name="AutoShape 106"/>
          <p:cNvSpPr>
            <a:spLocks noChangeArrowheads="1"/>
          </p:cNvSpPr>
          <p:nvPr/>
        </p:nvSpPr>
        <p:spPr bwMode="auto">
          <a:xfrm rot="2047278">
            <a:off x="8534400" y="44958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4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Commercial Script" pitchFamily="34" charset="0"/>
              <a:ea typeface="+mn-ea"/>
              <a:cs typeface="+mn-cs"/>
            </a:endParaRPr>
          </a:p>
        </p:txBody>
      </p:sp>
      <p:sp>
        <p:nvSpPr>
          <p:cNvPr id="4100" name="Rectangle 18"/>
          <p:cNvSpPr/>
          <p:nvPr/>
        </p:nvSpPr>
        <p:spPr>
          <a:xfrm>
            <a:off x="990600" y="1524000"/>
            <a:ext cx="7239000" cy="769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742950" indent="-742950" eaLnBrk="1" hangingPunct="1">
              <a:spcBef>
                <a:spcPct val="50000"/>
              </a:spcBef>
            </a:pPr>
            <a:r>
              <a:rPr lang="en-US" altLang="en-US" sz="4400" b="1" dirty="0">
                <a:latin typeface="Arial" panose="020B0604020202020204" pitchFamily="34" charset="0"/>
              </a:rPr>
              <a:t>  </a:t>
            </a:r>
            <a:endParaRPr lang="en-US" altLang="en-US" sz="4400" b="1" dirty="0">
              <a:latin typeface="Arial" panose="020B0604020202020204" pitchFamily="34" charset="0"/>
            </a:endParaRPr>
          </a:p>
        </p:txBody>
      </p:sp>
      <p:sp>
        <p:nvSpPr>
          <p:cNvPr id="9223" name="TextBox 15"/>
          <p:cNvSpPr txBox="1"/>
          <p:nvPr/>
        </p:nvSpPr>
        <p:spPr>
          <a:xfrm>
            <a:off x="146685" y="228600"/>
            <a:ext cx="8774113" cy="2676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lnSpc>
                <a:spcPct val="150000"/>
              </a:lnSpc>
            </a:pPr>
            <a:r>
              <a:rPr lang="en-US" altLang="en-US" sz="3600" b="1" dirty="0">
                <a:latin typeface="HP001 5 hàng 1 ô ly" panose="020B0603050302020204" charset="0"/>
                <a:cs typeface="HP001 5 hàng 1 ô ly" panose="020B0603050302020204" charset="0"/>
              </a:rPr>
              <a:t>Thứ tư, ng</a:t>
            </a:r>
            <a:r>
              <a:rPr lang="en-US" altLang="en-US" sz="3600" b="1" dirty="0">
                <a:latin typeface="HP001 5 hàng 1 ô ly" panose="020B0603050302020204" charset="0"/>
                <a:ea typeface="Times New Roman" panose="02020603050405020304" pitchFamily="18" charset="0"/>
                <a:cs typeface="HP001 5 hàng 1 ô ly" panose="020B0603050302020204" charset="0"/>
              </a:rPr>
              <a:t>à</a:t>
            </a:r>
            <a:r>
              <a:rPr lang="en-US" altLang="en-US" sz="3600" b="1" dirty="0">
                <a:latin typeface="HP001 5 hàng 1 ô ly" panose="020B0603050302020204" charset="0"/>
                <a:cs typeface="HP001 5 hàng 1 ô ly" panose="020B0603050302020204" charset="0"/>
              </a:rPr>
              <a:t>y 26 tháng 1 năm 2022</a:t>
            </a:r>
            <a:endParaRPr lang="en-US" altLang="en-US" sz="3600" b="1" dirty="0">
              <a:latin typeface="HP001 5 hàng 1 ô ly" panose="020B0603050302020204" charset="0"/>
              <a:cs typeface="HP001 5 hàng 1 ô ly" panose="020B0603050302020204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en-US" sz="3600" b="1" u="sng" dirty="0">
                <a:latin typeface="HP001 5 hàng 1 ô ly" panose="020B0603050302020204" charset="0"/>
                <a:cs typeface="HP001 5 hàng 1 ô ly" panose="020B0603050302020204" charset="0"/>
              </a:rPr>
              <a:t>Luyện từ v</a:t>
            </a:r>
            <a:r>
              <a:rPr lang="en-US" altLang="en-US" sz="3600" b="1" u="sng" dirty="0">
                <a:latin typeface="HP001 5 hàng 1 ô ly" panose="020B0603050302020204" charset="0"/>
                <a:ea typeface="Times New Roman" panose="02020603050405020304" pitchFamily="18" charset="0"/>
                <a:cs typeface="HP001 5 hàng 1 ô ly" panose="020B0603050302020204" charset="0"/>
              </a:rPr>
              <a:t>à</a:t>
            </a:r>
            <a:r>
              <a:rPr lang="en-US" altLang="en-US" sz="3600" b="1" u="sng" dirty="0">
                <a:latin typeface="HP001 5 hàng 1 ô ly" panose="020B0603050302020204" charset="0"/>
                <a:cs typeface="HP001 5 hàng 1 ô ly" panose="020B0603050302020204" charset="0"/>
              </a:rPr>
              <a:t> câu:</a:t>
            </a:r>
            <a:endParaRPr lang="en-US" altLang="en-US" sz="3600" b="1" u="sng" dirty="0">
              <a:latin typeface="HP001 5 hàng 1 ô ly" panose="020B0603050302020204" charset="0"/>
              <a:cs typeface="HP001 5 hàng 1 ô ly" panose="020B0603050302020204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en-US" sz="4000" b="1" dirty="0">
                <a:solidFill>
                  <a:srgbClr val="C00000"/>
                </a:solidFill>
                <a:latin typeface="HP001 5 hàng 1 ô ly" panose="020B0603050302020204" charset="0"/>
                <a:cs typeface="HP001 5 hàng 1 ô ly" panose="020B0603050302020204" charset="0"/>
              </a:rPr>
              <a:t>Mở rộng vốn từ: T</a:t>
            </a:r>
            <a:r>
              <a:rPr lang="en-US" altLang="en-US" sz="4000" b="1" dirty="0">
                <a:solidFill>
                  <a:srgbClr val="C00000"/>
                </a:solidFill>
                <a:latin typeface="HP001 5 hàng 1 ô ly" panose="020B0603050302020204" charset="0"/>
                <a:ea typeface="Times New Roman" panose="02020603050405020304" pitchFamily="18" charset="0"/>
                <a:cs typeface="HP001 5 hàng 1 ô ly" panose="020B0603050302020204" charset="0"/>
              </a:rPr>
              <a:t>à</a:t>
            </a:r>
            <a:r>
              <a:rPr lang="en-US" altLang="en-US" sz="4000" b="1" dirty="0">
                <a:solidFill>
                  <a:srgbClr val="C00000"/>
                </a:solidFill>
                <a:latin typeface="HP001 5 hàng 1 ô ly" panose="020B0603050302020204" charset="0"/>
                <a:cs typeface="HP001 5 hàng 1 ô ly" panose="020B0603050302020204" charset="0"/>
              </a:rPr>
              <a:t>i năng</a:t>
            </a:r>
            <a:endParaRPr lang="en-US" altLang="en-US" sz="4000" b="1" dirty="0">
              <a:solidFill>
                <a:srgbClr val="C00000"/>
              </a:solidFill>
              <a:latin typeface="HP001 5 hàng 1 ô ly" panose="020B0603050302020204" charset="0"/>
              <a:ea typeface="Times New Roman" panose="02020603050405020304" pitchFamily="18" charset="0"/>
              <a:cs typeface="HP001 5 hàng 1 ô ly" panose="020B06030503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ko-KR" altLang="en-US" dirty="0">
              <a:ea typeface="Gulim" pitchFamily="34" charset="-127"/>
            </a:endParaRP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lang="ko-KR" altLang="en-US" dirty="0">
              <a:ea typeface="Gulim" pitchFamily="34" charset="-127"/>
            </a:endParaRPr>
          </a:p>
        </p:txBody>
      </p:sp>
      <p:pic>
        <p:nvPicPr>
          <p:cNvPr id="59396" name="Picture 4" descr="peace_dove_olive_branch_hg_wh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9397" name="Mua xuan oi - Top ca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4342" name="Group 6"/>
          <p:cNvGrpSpPr/>
          <p:nvPr/>
        </p:nvGrpSpPr>
        <p:grpSpPr>
          <a:xfrm>
            <a:off x="0" y="5715000"/>
            <a:ext cx="8509000" cy="1143000"/>
            <a:chOff x="0" y="3600"/>
            <a:chExt cx="5360" cy="720"/>
          </a:xfrm>
        </p:grpSpPr>
        <p:graphicFrame>
          <p:nvGraphicFramePr>
            <p:cNvPr id="14345" name="Object 7"/>
            <p:cNvGraphicFramePr>
              <a:graphicFrameLocks noChangeAspect="1"/>
            </p:cNvGraphicFramePr>
            <p:nvPr/>
          </p:nvGraphicFramePr>
          <p:xfrm>
            <a:off x="2448" y="3648"/>
            <a:ext cx="1087" cy="6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5" imgW="1060450" imgH="1334770" progId="MS_ClipArt_Gallery.2">
                    <p:embed/>
                  </p:oleObj>
                </mc:Choice>
                <mc:Fallback>
                  <p:oleObj name="" r:id="rId5" imgW="1060450" imgH="1334770" progId="MS_ClipArt_Gallery.2">
                    <p:embed/>
                    <p:pic>
                      <p:nvPicPr>
                        <p:cNvPr id="0" name="Picture 307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448" y="3648"/>
                          <a:ext cx="1087" cy="6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6" name="Object 8"/>
            <p:cNvGraphicFramePr>
              <a:graphicFrameLocks noChangeAspect="1"/>
            </p:cNvGraphicFramePr>
            <p:nvPr/>
          </p:nvGraphicFramePr>
          <p:xfrm>
            <a:off x="3024" y="3648"/>
            <a:ext cx="1087" cy="6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7" imgW="1060450" imgH="1334770" progId="MS_ClipArt_Gallery.2">
                    <p:embed/>
                  </p:oleObj>
                </mc:Choice>
                <mc:Fallback>
                  <p:oleObj name="" r:id="rId7" imgW="1060450" imgH="1334770" progId="MS_ClipArt_Gallery.2">
                    <p:embed/>
                    <p:pic>
                      <p:nvPicPr>
                        <p:cNvPr id="0" name="Picture 3076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024" y="3648"/>
                          <a:ext cx="1087" cy="6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7" name="Object 9"/>
            <p:cNvGraphicFramePr>
              <a:graphicFrameLocks noChangeAspect="1"/>
            </p:cNvGraphicFramePr>
            <p:nvPr/>
          </p:nvGraphicFramePr>
          <p:xfrm>
            <a:off x="3648" y="3600"/>
            <a:ext cx="1088" cy="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8" imgW="1060450" imgH="1334770" progId="MS_ClipArt_Gallery.2">
                    <p:embed/>
                  </p:oleObj>
                </mc:Choice>
                <mc:Fallback>
                  <p:oleObj name="" r:id="rId8" imgW="1060450" imgH="1334770" progId="MS_ClipArt_Gallery.2">
                    <p:embed/>
                    <p:pic>
                      <p:nvPicPr>
                        <p:cNvPr id="0" name="Picture 3077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648" y="3600"/>
                          <a:ext cx="1088" cy="72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8" name="Object 10"/>
            <p:cNvGraphicFramePr>
              <a:graphicFrameLocks noChangeAspect="1"/>
            </p:cNvGraphicFramePr>
            <p:nvPr/>
          </p:nvGraphicFramePr>
          <p:xfrm>
            <a:off x="4272" y="3648"/>
            <a:ext cx="1088" cy="6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" r:id="rId9" imgW="1060450" imgH="1334770" progId="MS_ClipArt_Gallery.2">
                    <p:embed/>
                  </p:oleObj>
                </mc:Choice>
                <mc:Fallback>
                  <p:oleObj name="" r:id="rId9" imgW="1060450" imgH="1334770" progId="MS_ClipArt_Gallery.2">
                    <p:embed/>
                    <p:pic>
                      <p:nvPicPr>
                        <p:cNvPr id="0" name="Picture 3080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272" y="3648"/>
                          <a:ext cx="1088" cy="6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9" name="Object 11"/>
            <p:cNvGraphicFramePr>
              <a:graphicFrameLocks noChangeAspect="1"/>
            </p:cNvGraphicFramePr>
            <p:nvPr/>
          </p:nvGraphicFramePr>
          <p:xfrm>
            <a:off x="912" y="3696"/>
            <a:ext cx="915" cy="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10" imgW="1060450" imgH="1334770" progId="MS_ClipArt_Gallery.2">
                    <p:embed/>
                  </p:oleObj>
                </mc:Choice>
                <mc:Fallback>
                  <p:oleObj name="" r:id="rId10" imgW="1060450" imgH="1334770" progId="MS_ClipArt_Gallery.2">
                    <p:embed/>
                    <p:pic>
                      <p:nvPicPr>
                        <p:cNvPr id="0" name="Picture 3078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912" y="3696"/>
                          <a:ext cx="915" cy="62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50" name="Object 12"/>
            <p:cNvGraphicFramePr>
              <a:graphicFrameLocks noChangeAspect="1"/>
            </p:cNvGraphicFramePr>
            <p:nvPr/>
          </p:nvGraphicFramePr>
          <p:xfrm>
            <a:off x="1440" y="3600"/>
            <a:ext cx="915" cy="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11" imgW="1060450" imgH="1334770" progId="MS_ClipArt_Gallery.2">
                    <p:embed/>
                  </p:oleObj>
                </mc:Choice>
                <mc:Fallback>
                  <p:oleObj name="" r:id="rId11" imgW="1060450" imgH="1334770" progId="MS_ClipArt_Gallery.2">
                    <p:embed/>
                    <p:pic>
                      <p:nvPicPr>
                        <p:cNvPr id="0" name="Picture 3083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40" y="3600"/>
                          <a:ext cx="915" cy="72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51" name="Object 13"/>
            <p:cNvGraphicFramePr>
              <a:graphicFrameLocks noChangeAspect="1"/>
            </p:cNvGraphicFramePr>
            <p:nvPr/>
          </p:nvGraphicFramePr>
          <p:xfrm>
            <a:off x="1968" y="3648"/>
            <a:ext cx="915" cy="6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12" imgW="1060450" imgH="1334770" progId="MS_ClipArt_Gallery.2">
                    <p:embed/>
                  </p:oleObj>
                </mc:Choice>
                <mc:Fallback>
                  <p:oleObj name="" r:id="rId12" imgW="1060450" imgH="1334770" progId="MS_ClipArt_Gallery.2">
                    <p:embed/>
                    <p:pic>
                      <p:nvPicPr>
                        <p:cNvPr id="0" name="Picture 3081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968" y="3648"/>
                          <a:ext cx="915" cy="6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52" name="Object 14"/>
            <p:cNvGraphicFramePr>
              <a:graphicFrameLocks noChangeAspect="1"/>
            </p:cNvGraphicFramePr>
            <p:nvPr/>
          </p:nvGraphicFramePr>
          <p:xfrm>
            <a:off x="0" y="3648"/>
            <a:ext cx="915" cy="6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13" imgW="1060450" imgH="1334770" progId="MS_ClipArt_Gallery.2">
                    <p:embed/>
                  </p:oleObj>
                </mc:Choice>
                <mc:Fallback>
                  <p:oleObj name="" r:id="rId13" imgW="1060450" imgH="1334770" progId="MS_ClipArt_Gallery.2">
                    <p:embed/>
                    <p:pic>
                      <p:nvPicPr>
                        <p:cNvPr id="0" name="Picture 3079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0" y="3648"/>
                          <a:ext cx="915" cy="6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53" name="Object 15"/>
            <p:cNvGraphicFramePr>
              <a:graphicFrameLocks noChangeAspect="1"/>
            </p:cNvGraphicFramePr>
            <p:nvPr/>
          </p:nvGraphicFramePr>
          <p:xfrm>
            <a:off x="480" y="3696"/>
            <a:ext cx="915" cy="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14" imgW="1060450" imgH="1334770" progId="MS_ClipArt_Gallery.2">
                    <p:embed/>
                  </p:oleObj>
                </mc:Choice>
                <mc:Fallback>
                  <p:oleObj name="" r:id="rId14" imgW="1060450" imgH="1334770" progId="MS_ClipArt_Gallery.2">
                    <p:embed/>
                    <p:pic>
                      <p:nvPicPr>
                        <p:cNvPr id="0" name="Picture 3082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80" y="3696"/>
                          <a:ext cx="915" cy="62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4343" name="Picture 18" descr="flower1_div_md_wht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10800000">
            <a:off x="0" y="0"/>
            <a:ext cx="9144000" cy="1219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4" name="WordArt 20"/>
          <p:cNvSpPr>
            <a:spLocks noTextEdit="1"/>
          </p:cNvSpPr>
          <p:nvPr/>
        </p:nvSpPr>
        <p:spPr>
          <a:xfrm>
            <a:off x="609600" y="1219200"/>
            <a:ext cx="7467600" cy="3810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en-US" sz="3600" b="1"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Impact" panose="020B0806030902050204" charset="0"/>
                <a:ea typeface="Impact" panose="020B0806030902050204" charset="0"/>
              </a:rPr>
              <a:t>CHÀO CÁC EM!</a:t>
            </a:r>
            <a:endParaRPr lang="en-US" sz="3600" b="1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Impact" panose="020B0806030902050204" charset="0"/>
              <a:ea typeface="Impact" panose="020B080603090205020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39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1111" name="Text Box 39"/>
          <p:cNvSpPr txBox="1"/>
          <p:nvPr/>
        </p:nvSpPr>
        <p:spPr>
          <a:xfrm>
            <a:off x="0" y="228600"/>
            <a:ext cx="9144000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* Tài năng: năng lực xuất sắc, có sáng tạo trong công việc.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5" name="Text Box 9"/>
          <p:cNvSpPr txBox="1"/>
          <p:nvPr/>
        </p:nvSpPr>
        <p:spPr>
          <a:xfrm>
            <a:off x="0" y="1524000"/>
            <a:ext cx="9144000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3200" b="1" u="sng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</a:t>
            </a:r>
            <a:r>
              <a:rPr lang="en-US" altLang="en-US" sz="32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u="sng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1</a:t>
            </a:r>
            <a:r>
              <a:rPr lang="en-US" altLang="en-US" sz="3200" u="sng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loại các từ ngữ sau đây theo nghĩa của tiếng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: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giỏi,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nguyên,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nghệ,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trợ,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ba,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đức,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sản, 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năng ,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hoa.</a:t>
            </a:r>
            <a:endParaRPr lang="en-US" altLang="en-US" sz="320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6" name="Text Box 10"/>
          <p:cNvSpPr txBox="1"/>
          <p:nvPr/>
        </p:nvSpPr>
        <p:spPr>
          <a:xfrm>
            <a:off x="0" y="3232150"/>
            <a:ext cx="9144000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có nghĩa l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khả năng hơn người bình thường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: 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hoa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7" name="Text Box 11"/>
          <p:cNvSpPr txBox="1"/>
          <p:nvPr/>
        </p:nvSpPr>
        <p:spPr>
          <a:xfrm>
            <a:off x="0" y="4800600"/>
            <a:ext cx="9144000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có nghĩa l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 của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: 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nguyên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111" grpId="0"/>
      <p:bldP spid="4105" grpId="0"/>
      <p:bldP spid="4106" grpId="0"/>
      <p:bldP spid="410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7"/>
          <p:cNvSpPr/>
          <p:nvPr/>
        </p:nvSpPr>
        <p:spPr>
          <a:xfrm>
            <a:off x="609600" y="61913"/>
            <a:ext cx="8839200" cy="488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en-US" altLang="en-US" sz="26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8"/>
          <p:cNvSpPr txBox="1"/>
          <p:nvPr/>
        </p:nvSpPr>
        <p:spPr>
          <a:xfrm>
            <a:off x="0" y="1252538"/>
            <a:ext cx="9296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9273" name="Text Box 9"/>
          <p:cNvSpPr txBox="1"/>
          <p:nvPr/>
        </p:nvSpPr>
        <p:spPr>
          <a:xfrm>
            <a:off x="0" y="1841500"/>
            <a:ext cx="9144000" cy="51695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*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Tài năng:</a:t>
            </a:r>
            <a:r>
              <a:rPr lang="en-US" altLang="en-US" sz="3000" b="1" dirty="0">
                <a:latin typeface="Times New Roman" panose="02020603050405020304" pitchFamily="18" charset="0"/>
              </a:rPr>
              <a:t> 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năng lực xuất sắc, có sáng tạo trong công việc.</a:t>
            </a:r>
            <a:endParaRPr lang="en-US" altLang="en-US" sz="3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*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Tài giỏi:</a:t>
            </a:r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có tài rất giỏi về mọi lĩnh vực. </a:t>
            </a:r>
            <a:endParaRPr lang="en-US" altLang="en-US" sz="3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*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Tài nguyên:</a:t>
            </a:r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các nguồn gốc thiên nhiên cung cấp tài sản.</a:t>
            </a:r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 </a:t>
            </a:r>
            <a:endParaRPr lang="en-US" altLang="en-US" sz="3000" b="1" dirty="0">
              <a:solidFill>
                <a:srgbClr val="66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*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Tài nghệ:</a:t>
            </a:r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sự tài hoa trong nghệ thuật.</a:t>
            </a:r>
            <a:endParaRPr lang="en-US" altLang="en-US" sz="3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*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Tài trợ:</a:t>
            </a:r>
            <a:r>
              <a:rPr lang="en-US" altLang="en-US" sz="3000" b="1" dirty="0">
                <a:latin typeface="Times New Roman" panose="02020603050405020304" pitchFamily="18" charset="0"/>
              </a:rPr>
              <a:t> 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giúp đỡ về tài chính .</a:t>
            </a:r>
            <a:endParaRPr lang="en-US" altLang="en-US" sz="3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*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Tài ba:</a:t>
            </a:r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rất có tài.</a:t>
            </a:r>
            <a:endParaRPr lang="en-US" altLang="en-US" sz="3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*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Tài đức:</a:t>
            </a:r>
            <a:r>
              <a:rPr lang="en-US" altLang="en-US" sz="3000" b="1" dirty="0">
                <a:latin typeface="Times New Roman" panose="02020603050405020304" pitchFamily="18" charset="0"/>
              </a:rPr>
              <a:t>  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tài năng và đức độ.</a:t>
            </a:r>
            <a:endParaRPr lang="en-US" altLang="en-US" sz="3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*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Tài sản:</a:t>
            </a:r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của cải nói chung.</a:t>
            </a:r>
            <a:endParaRPr lang="en-US" altLang="en-US" sz="3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*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Tài hoa:</a:t>
            </a:r>
            <a:r>
              <a:rPr lang="en-US" altLang="en-US" sz="3000" b="1" dirty="0">
                <a:solidFill>
                  <a:srgbClr val="66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có tài về nghệ thuật văn chương.</a:t>
            </a:r>
            <a:endParaRPr lang="en-US" altLang="en-US" sz="3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9" name="Text Box 15"/>
          <p:cNvSpPr txBox="1"/>
          <p:nvPr/>
        </p:nvSpPr>
        <p:spPr>
          <a:xfrm>
            <a:off x="0" y="61913"/>
            <a:ext cx="9144000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3200" b="1" u="sng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</a:t>
            </a:r>
            <a:r>
              <a:rPr lang="en-US" altLang="en-US" sz="32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u="sng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1</a:t>
            </a:r>
            <a:r>
              <a:rPr lang="en-US" altLang="en-US" sz="3200" u="sng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loại các từ ngữ sau đây theo nghĩa của tiếng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: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giỏi,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nguyên,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nghệ,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trợ,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ba,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đức,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sản, 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năng , t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hoa.</a:t>
            </a:r>
            <a:endParaRPr lang="en-US" altLang="en-US" sz="320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36" name="Text Box 16"/>
          <p:cNvSpPr txBox="1"/>
          <p:nvPr/>
        </p:nvSpPr>
        <p:spPr>
          <a:xfrm>
            <a:off x="3505200" y="1447483"/>
            <a:ext cx="29718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 của từ: </a:t>
            </a:r>
            <a:endParaRPr lang="en-US" altLang="en-US" sz="2800" b="1" dirty="0">
              <a:solidFill>
                <a:srgbClr val="FF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3" grpId="0"/>
      <p:bldP spid="51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5"/>
          <p:cNvSpPr/>
          <p:nvPr/>
        </p:nvSpPr>
        <p:spPr>
          <a:xfrm>
            <a:off x="0" y="38735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Bài 1</a:t>
            </a:r>
            <a:r>
              <a:rPr lang="en-US" altLang="en-US" sz="28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Phân loại các từ ngữ sau đây theo nghĩa của tiếng tài 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6190" name="Group 46"/>
          <p:cNvGraphicFramePr>
            <a:graphicFrameLocks noGrp="1"/>
          </p:cNvGraphicFramePr>
          <p:nvPr/>
        </p:nvGraphicFramePr>
        <p:xfrm>
          <a:off x="0" y="1987550"/>
          <a:ext cx="9144000" cy="3481388"/>
        </p:xfrm>
        <a:graphic>
          <a:graphicData uri="http://schemas.openxmlformats.org/drawingml/2006/table">
            <a:tbl>
              <a:tblPr/>
              <a:tblGrid>
                <a:gridCol w="4800600"/>
                <a:gridCol w="43434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6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9" name="Text Box 25"/>
          <p:cNvSpPr txBox="1"/>
          <p:nvPr/>
        </p:nvSpPr>
        <p:spPr>
          <a:xfrm>
            <a:off x="0" y="844550"/>
            <a:ext cx="152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giỏi,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70" name="Text Box 26"/>
          <p:cNvSpPr txBox="1"/>
          <p:nvPr/>
        </p:nvSpPr>
        <p:spPr>
          <a:xfrm>
            <a:off x="1371600" y="844550"/>
            <a:ext cx="2057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nguyên,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71" name="Text Box 27"/>
          <p:cNvSpPr txBox="1"/>
          <p:nvPr/>
        </p:nvSpPr>
        <p:spPr>
          <a:xfrm>
            <a:off x="3124200" y="844550"/>
            <a:ext cx="1600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nghệ,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72" name="Text Box 28"/>
          <p:cNvSpPr txBox="1"/>
          <p:nvPr/>
        </p:nvSpPr>
        <p:spPr>
          <a:xfrm>
            <a:off x="4572000" y="844550"/>
            <a:ext cx="1752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trợ,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73" name="Text Box 29"/>
          <p:cNvSpPr txBox="1"/>
          <p:nvPr/>
        </p:nvSpPr>
        <p:spPr>
          <a:xfrm>
            <a:off x="5791200" y="844550"/>
            <a:ext cx="1447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ba,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74" name="Text Box 30"/>
          <p:cNvSpPr txBox="1"/>
          <p:nvPr/>
        </p:nvSpPr>
        <p:spPr>
          <a:xfrm>
            <a:off x="6858000" y="844550"/>
            <a:ext cx="1447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đức,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75" name="Text Box 31"/>
          <p:cNvSpPr txBox="1"/>
          <p:nvPr/>
        </p:nvSpPr>
        <p:spPr>
          <a:xfrm>
            <a:off x="0" y="1301750"/>
            <a:ext cx="1447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sản,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76" name="Text Box 32"/>
          <p:cNvSpPr txBox="1"/>
          <p:nvPr/>
        </p:nvSpPr>
        <p:spPr>
          <a:xfrm>
            <a:off x="1219200" y="1301750"/>
            <a:ext cx="1828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năng ,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77" name="Text Box 33"/>
          <p:cNvSpPr txBox="1"/>
          <p:nvPr/>
        </p:nvSpPr>
        <p:spPr>
          <a:xfrm>
            <a:off x="2819400" y="1301750"/>
            <a:ext cx="1447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hoa.</a:t>
            </a:r>
            <a:endParaRPr lang="en-US" alt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78" name="Text Box 34"/>
          <p:cNvSpPr txBox="1"/>
          <p:nvPr/>
        </p:nvSpPr>
        <p:spPr>
          <a:xfrm>
            <a:off x="419100" y="3573463"/>
            <a:ext cx="15240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giỏi,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0" name="Text Box 36"/>
          <p:cNvSpPr txBox="1"/>
          <p:nvPr/>
        </p:nvSpPr>
        <p:spPr>
          <a:xfrm>
            <a:off x="1943100" y="3595688"/>
            <a:ext cx="16002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nghệ,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1" name="Text Box 37"/>
          <p:cNvSpPr txBox="1"/>
          <p:nvPr/>
        </p:nvSpPr>
        <p:spPr>
          <a:xfrm>
            <a:off x="5029200" y="3511550"/>
            <a:ext cx="1295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trợ,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2" name="Text Box 38"/>
          <p:cNvSpPr txBox="1"/>
          <p:nvPr/>
        </p:nvSpPr>
        <p:spPr>
          <a:xfrm>
            <a:off x="381000" y="4197350"/>
            <a:ext cx="1447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ba,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3" name="Text Box 39"/>
          <p:cNvSpPr txBox="1"/>
          <p:nvPr/>
        </p:nvSpPr>
        <p:spPr>
          <a:xfrm>
            <a:off x="1524000" y="4197350"/>
            <a:ext cx="1447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đức,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4" name="Text Box 40"/>
          <p:cNvSpPr txBox="1"/>
          <p:nvPr/>
        </p:nvSpPr>
        <p:spPr>
          <a:xfrm>
            <a:off x="6324600" y="3511550"/>
            <a:ext cx="1447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sản.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5" name="Text Box 41"/>
          <p:cNvSpPr txBox="1"/>
          <p:nvPr/>
        </p:nvSpPr>
        <p:spPr>
          <a:xfrm>
            <a:off x="2819400" y="4197350"/>
            <a:ext cx="1828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năng .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8" name="Text Box 44"/>
          <p:cNvSpPr txBox="1"/>
          <p:nvPr/>
        </p:nvSpPr>
        <p:spPr>
          <a:xfrm>
            <a:off x="304800" y="2978150"/>
            <a:ext cx="2438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hoa, </a:t>
            </a:r>
            <a:endParaRPr lang="en-US" alt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9" name="Text Box 45"/>
          <p:cNvSpPr txBox="1"/>
          <p:nvPr/>
        </p:nvSpPr>
        <p:spPr>
          <a:xfrm>
            <a:off x="4953000" y="2978150"/>
            <a:ext cx="2590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nguyên,</a:t>
            </a:r>
            <a:endParaRPr lang="en-US" alt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91" name="Text Box 47"/>
          <p:cNvSpPr txBox="1"/>
          <p:nvPr/>
        </p:nvSpPr>
        <p:spPr>
          <a:xfrm>
            <a:off x="0" y="1987550"/>
            <a:ext cx="4724400" cy="885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T</a:t>
            </a: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có nghĩa l</a:t>
            </a: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“có khả năng hơn người bình thường”</a:t>
            </a:r>
            <a:endParaRPr lang="en-US" altLang="en-US" sz="260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93" name="Text Box 49"/>
          <p:cNvSpPr txBox="1"/>
          <p:nvPr/>
        </p:nvSpPr>
        <p:spPr>
          <a:xfrm>
            <a:off x="4876800" y="2139950"/>
            <a:ext cx="4267200" cy="488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T</a:t>
            </a: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có nghĩa l</a:t>
            </a: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“tiền của”</a:t>
            </a:r>
            <a:endParaRPr lang="en-US" altLang="en-US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19"/>
                            </p:stCondLst>
                            <p:childTnLst>
                              <p:par>
                                <p:cTn id="2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9" grpId="0"/>
      <p:bldP spid="6170" grpId="0"/>
      <p:bldP spid="6171" grpId="0"/>
      <p:bldP spid="6172" grpId="0"/>
      <p:bldP spid="6173" grpId="0"/>
      <p:bldP spid="6174" grpId="0"/>
      <p:bldP spid="6175" grpId="0"/>
      <p:bldP spid="6176" grpId="0"/>
      <p:bldP spid="6177" grpId="0"/>
      <p:bldP spid="6178" grpId="0"/>
      <p:bldP spid="6180" grpId="0"/>
      <p:bldP spid="6181" grpId="0"/>
      <p:bldP spid="6182" grpId="0"/>
      <p:bldP spid="6183" grpId="0"/>
      <p:bldP spid="6184" grpId="0"/>
      <p:bldP spid="6185" grpId="0"/>
      <p:bldP spid="6188" grpId="0"/>
      <p:bldP spid="6189" grpId="0"/>
      <p:bldP spid="6191" grpId="0"/>
      <p:bldP spid="61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2355" name="Text Box 19"/>
          <p:cNvSpPr txBox="1"/>
          <p:nvPr/>
        </p:nvSpPr>
        <p:spPr>
          <a:xfrm>
            <a:off x="0" y="595313"/>
            <a:ext cx="8458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b="1" u="sng" dirty="0">
                <a:solidFill>
                  <a:srgbClr val="008000"/>
                </a:solidFill>
                <a:latin typeface="Times New Roman" panose="02020603050405020304" pitchFamily="18" charset="0"/>
              </a:rPr>
              <a:t>* Bài 2</a:t>
            </a:r>
            <a:r>
              <a:rPr lang="en-US" altLang="en-US" sz="32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: Đặt câu với một trong các từ nói trên: </a:t>
            </a:r>
            <a:endParaRPr lang="en-US" altLang="en-US" sz="3200" b="1" dirty="0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2357" name="Text Box 21"/>
          <p:cNvSpPr txBox="1"/>
          <p:nvPr/>
        </p:nvSpPr>
        <p:spPr>
          <a:xfrm>
            <a:off x="0" y="1204913"/>
            <a:ext cx="9144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b="1" i="1" u="sng" dirty="0">
                <a:solidFill>
                  <a:srgbClr val="FF0066"/>
                </a:solidFill>
                <a:latin typeface="Times New Roman" panose="02020603050405020304" pitchFamily="18" charset="0"/>
              </a:rPr>
              <a:t>Ví dụ :</a:t>
            </a:r>
            <a:r>
              <a:rPr lang="en-US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en-US" sz="3200" b="1" i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9" name="Text Box 13"/>
          <p:cNvSpPr txBox="1"/>
          <p:nvPr/>
        </p:nvSpPr>
        <p:spPr>
          <a:xfrm>
            <a:off x="0" y="3186113"/>
            <a:ext cx="9296400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địa chất đang thăm dò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nguyên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vùng núi phía Bắc.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0" name="Text Box 14"/>
          <p:cNvSpPr txBox="1"/>
          <p:nvPr/>
        </p:nvSpPr>
        <p:spPr>
          <a:xfrm>
            <a:off x="0" y="2500313"/>
            <a:ext cx="9144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Xuân Bắc l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một nghệ sĩ có 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năng.</a:t>
            </a:r>
            <a:endParaRPr lang="en-US" altLang="en-US" sz="32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1" name="Text Box 15"/>
          <p:cNvSpPr txBox="1"/>
          <p:nvPr/>
        </p:nvSpPr>
        <p:spPr>
          <a:xfrm>
            <a:off x="0" y="1890713"/>
            <a:ext cx="9144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Bùi Xuân Phái l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một họa sĩ 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hoa.</a:t>
            </a:r>
            <a:endParaRPr lang="en-US" altLang="en-US" sz="32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2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2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2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23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23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23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55" grpId="0"/>
      <p:bldP spid="142357" grpId="0"/>
      <p:bldP spid="9229" grpId="0"/>
      <p:bldP spid="9230" grpId="0"/>
      <p:bldP spid="92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68" name="Text Box 8"/>
          <p:cNvSpPr txBox="1"/>
          <p:nvPr/>
        </p:nvSpPr>
        <p:spPr>
          <a:xfrm>
            <a:off x="0" y="636588"/>
            <a:ext cx="9144000" cy="45231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* Bài 3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Tìm trong các tục ngữ dưới đây những câu ca ngợi tài trí của con người: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a. Người ta là hoa đất.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 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   b. Chuông có đánh mới kêu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  Đèn có khêu mới tỏ.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 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  c.           Nước lã mà vã nên hồ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  Tay không mà nổi cơ đồ mới ngoan.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5"/>
          <p:cNvSpPr txBox="1"/>
          <p:nvPr/>
        </p:nvSpPr>
        <p:spPr>
          <a:xfrm>
            <a:off x="0" y="374650"/>
            <a:ext cx="9144000" cy="885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600" b="1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* Bài 3</a:t>
            </a:r>
            <a:r>
              <a:rPr lang="en-US" altLang="en-US" sz="26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Tìm trong các tục ngữ dưới đây những câu ca ngợi tài trí của con người:</a:t>
            </a:r>
            <a:r>
              <a:rPr lang="en-US" altLang="en-US" sz="26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</a:t>
            </a:r>
            <a:endParaRPr lang="en-US" altLang="en-US" sz="2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0" name="Text Box 7"/>
          <p:cNvSpPr txBox="1"/>
          <p:nvPr/>
        </p:nvSpPr>
        <p:spPr>
          <a:xfrm>
            <a:off x="0" y="2203450"/>
            <a:ext cx="4267200" cy="885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Chuông có đánh mới kêu    Đèn có khêu mới tỏ.</a:t>
            </a:r>
            <a:endParaRPr lang="en-US" altLang="en-US" sz="260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5416" name="Text Box 8"/>
          <p:cNvSpPr txBox="1"/>
          <p:nvPr/>
        </p:nvSpPr>
        <p:spPr>
          <a:xfrm>
            <a:off x="4419600" y="2203450"/>
            <a:ext cx="47244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* Có tham gia hoạt động, làm việc mới bộc lộ khả năng của mình.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2" name="Text Box 9"/>
          <p:cNvSpPr txBox="1"/>
          <p:nvPr/>
        </p:nvSpPr>
        <p:spPr>
          <a:xfrm>
            <a:off x="0" y="1289050"/>
            <a:ext cx="4267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 Người ta l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hoa đất</a:t>
            </a:r>
            <a:r>
              <a:rPr lang="en-US" altLang="en-US" sz="28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altLang="en-US" sz="2800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5418" name="Text Box 10"/>
          <p:cNvSpPr txBox="1"/>
          <p:nvPr/>
        </p:nvSpPr>
        <p:spPr>
          <a:xfrm>
            <a:off x="4343400" y="1212850"/>
            <a:ext cx="44958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* Ca ngợi con người là tinh hoa, là thứ quí giá nhất của trái đất. 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4" name="Text Box 11"/>
          <p:cNvSpPr txBox="1"/>
          <p:nvPr/>
        </p:nvSpPr>
        <p:spPr>
          <a:xfrm>
            <a:off x="0" y="3346450"/>
            <a:ext cx="4648200" cy="1282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c.  Nước lã m</a:t>
            </a: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vã nên hồ</a:t>
            </a:r>
            <a:endParaRPr lang="en-US" altLang="en-US" sz="26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 không m</a:t>
            </a: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nổi cơ đồ mới ngoan.</a:t>
            </a:r>
            <a:r>
              <a:rPr lang="en-US" altLang="en-US" sz="2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en-US" sz="2600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5420" name="Text Box 12"/>
          <p:cNvSpPr txBox="1"/>
          <p:nvPr/>
        </p:nvSpPr>
        <p:spPr>
          <a:xfrm>
            <a:off x="4267200" y="3346450"/>
            <a:ext cx="48768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* Ca ngợi những con người từ hai bàn tay trắng, nhờ có tài, có chí, có nghị lực đã làm nên việc lớn.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1276" name="Group 18"/>
          <p:cNvGrpSpPr/>
          <p:nvPr/>
        </p:nvGrpSpPr>
        <p:grpSpPr>
          <a:xfrm>
            <a:off x="0" y="1212850"/>
            <a:ext cx="9144000" cy="3429000"/>
            <a:chOff x="192" y="1248"/>
            <a:chExt cx="5424" cy="1776"/>
          </a:xfrm>
        </p:grpSpPr>
        <p:sp>
          <p:nvSpPr>
            <p:cNvPr id="11277" name="Line 13"/>
            <p:cNvSpPr/>
            <p:nvPr/>
          </p:nvSpPr>
          <p:spPr>
            <a:xfrm>
              <a:off x="2736" y="1248"/>
              <a:ext cx="0" cy="1776"/>
            </a:xfrm>
            <a:prstGeom prst="line">
              <a:avLst/>
            </a:prstGeom>
            <a:ln w="38100" cap="flat" cmpd="dbl">
              <a:solidFill>
                <a:srgbClr val="00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78" name="Rectangle 15"/>
            <p:cNvSpPr/>
            <p:nvPr/>
          </p:nvSpPr>
          <p:spPr>
            <a:xfrm>
              <a:off x="192" y="1248"/>
              <a:ext cx="5424" cy="1776"/>
            </a:xfrm>
            <a:prstGeom prst="rect">
              <a:avLst/>
            </a:prstGeom>
            <a:noFill/>
            <a:ln w="38100" cap="flat" cmpd="dbl">
              <a:solidFill>
                <a:srgbClr val="0099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eaLnBrk="1" hangingPunct="1"/>
              <a:endParaRPr lang="vi-V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11279" name="Line 16"/>
            <p:cNvSpPr/>
            <p:nvPr/>
          </p:nvSpPr>
          <p:spPr>
            <a:xfrm>
              <a:off x="192" y="1728"/>
              <a:ext cx="5424" cy="0"/>
            </a:xfrm>
            <a:prstGeom prst="line">
              <a:avLst/>
            </a:prstGeom>
            <a:ln w="28575" cap="flat" cmpd="sng">
              <a:solidFill>
                <a:srgbClr val="00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80" name="Line 17"/>
            <p:cNvSpPr/>
            <p:nvPr/>
          </p:nvSpPr>
          <p:spPr>
            <a:xfrm>
              <a:off x="192" y="2304"/>
              <a:ext cx="5424" cy="0"/>
            </a:xfrm>
            <a:prstGeom prst="line">
              <a:avLst/>
            </a:prstGeom>
            <a:ln w="28575" cap="flat" cmpd="sng">
              <a:solidFill>
                <a:srgbClr val="0099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1287" name="Text Box 23"/>
          <p:cNvSpPr txBox="1"/>
          <p:nvPr/>
        </p:nvSpPr>
        <p:spPr>
          <a:xfrm>
            <a:off x="0" y="471805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Câu tục ngữ ca ngợi 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trí của con người l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8" name="Text Box 24"/>
          <p:cNvSpPr txBox="1"/>
          <p:nvPr/>
        </p:nvSpPr>
        <p:spPr>
          <a:xfrm>
            <a:off x="3657600" y="1365250"/>
            <a:ext cx="609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altLang="en-US" sz="3200" dirty="0">
              <a:solidFill>
                <a:srgbClr val="FF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9" name="Text Box 25"/>
          <p:cNvSpPr txBox="1"/>
          <p:nvPr/>
        </p:nvSpPr>
        <p:spPr>
          <a:xfrm>
            <a:off x="1524000" y="4108450"/>
            <a:ext cx="609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altLang="en-US" sz="3200" dirty="0">
              <a:solidFill>
                <a:srgbClr val="FF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5"/>
          <p:cNvSpPr txBox="1"/>
          <p:nvPr/>
        </p:nvSpPr>
        <p:spPr>
          <a:xfrm>
            <a:off x="0" y="381000"/>
            <a:ext cx="9144000" cy="885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600" b="1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* Bài 3</a:t>
            </a:r>
            <a:r>
              <a:rPr lang="en-US" altLang="en-US" sz="26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Tìm trong các tục ngữ dưới đây những câu ca ngợi tài trí của con người:</a:t>
            </a:r>
            <a:r>
              <a:rPr lang="en-US" altLang="en-US" sz="26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</a:t>
            </a:r>
            <a:endParaRPr lang="en-US" altLang="en-US" sz="2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Box 7"/>
          <p:cNvSpPr txBox="1"/>
          <p:nvPr/>
        </p:nvSpPr>
        <p:spPr>
          <a:xfrm>
            <a:off x="0" y="2209800"/>
            <a:ext cx="4267200" cy="885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Chuông có đánh mới kêu    Đèn có khêu mới tỏ.</a:t>
            </a:r>
            <a:endParaRPr lang="en-US" altLang="en-US" sz="260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 Box 8"/>
          <p:cNvSpPr txBox="1"/>
          <p:nvPr/>
        </p:nvSpPr>
        <p:spPr>
          <a:xfrm>
            <a:off x="4419600" y="2209800"/>
            <a:ext cx="47244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* Có tham gia hoạt động, làm việc mới bộc lộ khả năng của mình.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 Box 9"/>
          <p:cNvSpPr txBox="1"/>
          <p:nvPr/>
        </p:nvSpPr>
        <p:spPr>
          <a:xfrm>
            <a:off x="0" y="1295400"/>
            <a:ext cx="4267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 Người ta l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hoa đất</a:t>
            </a:r>
            <a:r>
              <a:rPr lang="en-US" altLang="en-US" sz="28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altLang="en-US" sz="2800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 Box 10"/>
          <p:cNvSpPr txBox="1"/>
          <p:nvPr/>
        </p:nvSpPr>
        <p:spPr>
          <a:xfrm>
            <a:off x="4343400" y="1219200"/>
            <a:ext cx="44958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* Ca ngợi con người là tinh hoa, là thứ quí giá nhất của trái đất. 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45416" grpId="0"/>
      <p:bldP spid="11272" grpId="0"/>
      <p:bldP spid="145418" grpId="0"/>
      <p:bldP spid="11274" grpId="0"/>
      <p:bldP spid="145420" grpId="0"/>
      <p:bldP spid="11287" grpId="0"/>
      <p:bldP spid="11287" grpId="1"/>
      <p:bldP spid="11288" grpId="0"/>
      <p:bldP spid="11289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22"/>
          <p:cNvSpPr txBox="1"/>
          <p:nvPr/>
        </p:nvSpPr>
        <p:spPr>
          <a:xfrm>
            <a:off x="228600" y="533400"/>
            <a:ext cx="9144000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4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Em thích những tục ngữ 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ở b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tập 3? Vì sao ?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828800"/>
            <a:ext cx="8229600" cy="25533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vi-VN" alt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 lã m</a:t>
            </a:r>
            <a:r>
              <a:rPr lang="vi-VN" alt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vã lên hồ</a:t>
            </a:r>
            <a:endParaRPr lang="vi-VN" altLang="en-US" sz="3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alt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 không m</a:t>
            </a:r>
            <a:r>
              <a:rPr lang="vi-VN" alt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nổi cơ đồ mới ngoan</a:t>
            </a:r>
            <a:endParaRPr lang="vi-VN" altLang="en-US" sz="3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câu tục ngữ đã ca ngợi những con người từ tay không m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nên sự nghiệp lớn bằng trí tuệ v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nghị lực của chính mình</a:t>
            </a:r>
            <a:endParaRPr lang="vi-VN" altLang="en-US" sz="32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7463" name="Rectangle 7"/>
          <p:cNvSpPr/>
          <p:nvPr/>
        </p:nvSpPr>
        <p:spPr>
          <a:xfrm>
            <a:off x="0" y="519113"/>
            <a:ext cx="9144000" cy="180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1.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Khoanh tròn vào đáp án đúng: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</a:rPr>
              <a:t>Tiếng  “tài’’có nghĩa là: “có khả năng hơn người bình thường” trong các từ : 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tài hoa, tài nghệ</a:t>
            </a:r>
            <a:endParaRPr lang="en-US" altLang="en-US" sz="28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    a</a:t>
            </a:r>
            <a:r>
              <a:rPr lang="en-US" altLang="en-US" sz="2800" b="1" i="1" dirty="0">
                <a:latin typeface="Times New Roman" panose="02020603050405020304" pitchFamily="18" charset="0"/>
              </a:rPr>
              <a:t>.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800" b="1" i="1" dirty="0">
                <a:latin typeface="Times New Roman" panose="02020603050405020304" pitchFamily="18" charset="0"/>
              </a:rPr>
              <a:t>Đúng                        b. sai</a:t>
            </a:r>
            <a:endParaRPr lang="en-US" altLang="en-US" sz="2800" b="1" i="1" dirty="0">
              <a:latin typeface="Times New Roman" panose="02020603050405020304" pitchFamily="18" charset="0"/>
            </a:endParaRPr>
          </a:p>
        </p:txBody>
      </p:sp>
      <p:sp>
        <p:nvSpPr>
          <p:cNvPr id="147464" name="Rectangle 8"/>
          <p:cNvSpPr/>
          <p:nvPr/>
        </p:nvSpPr>
        <p:spPr>
          <a:xfrm>
            <a:off x="0" y="2347913"/>
            <a:ext cx="9144000" cy="180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2.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Điền vào chỗ chấm :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“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Nước lã mà vã nên hồ</a:t>
            </a:r>
            <a:endParaRPr lang="en-US" altLang="en-US" sz="28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Tay không mà nổi cơ đồ mới ngoan’’</a:t>
            </a:r>
            <a:endParaRPr lang="en-US" altLang="en-US" sz="28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Là câu tục ngữ ca ngợi :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7465" name="Rectangle 9"/>
          <p:cNvSpPr/>
          <p:nvPr/>
        </p:nvSpPr>
        <p:spPr>
          <a:xfrm>
            <a:off x="0" y="4252913"/>
            <a:ext cx="9144000" cy="1373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Nối từ thích hợp với nghĩa của tiếng“tài”: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a.Tài trợ</a:t>
            </a:r>
            <a:r>
              <a:rPr lang="en-US" altLang="en-US" sz="2800" b="1" dirty="0">
                <a:latin typeface="Times New Roman" panose="02020603050405020304" pitchFamily="18" charset="0"/>
              </a:rPr>
              <a:t>                1. </a:t>
            </a:r>
            <a:r>
              <a:rPr lang="en-US" altLang="en-US" sz="2800" b="1" i="1" dirty="0">
                <a:latin typeface="Times New Roman" panose="02020603050405020304" pitchFamily="18" charset="0"/>
              </a:rPr>
              <a:t>Tài năng điêu luyện trong nghề nghiệp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endParaRPr lang="en-US" altLang="en-US" sz="2800" b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b.Tài nghệ</a:t>
            </a:r>
            <a:r>
              <a:rPr lang="en-US" altLang="en-US" sz="2800" b="1" dirty="0">
                <a:latin typeface="Times New Roman" panose="02020603050405020304" pitchFamily="18" charset="0"/>
              </a:rPr>
              <a:t>              2. </a:t>
            </a:r>
            <a:r>
              <a:rPr lang="en-US" altLang="en-US" sz="2800" b="1" i="1" dirty="0">
                <a:latin typeface="Times New Roman" panose="02020603050405020304" pitchFamily="18" charset="0"/>
              </a:rPr>
              <a:t>Giúp đỡ về tài chính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147466" name="Line 10"/>
          <p:cNvSpPr/>
          <p:nvPr/>
        </p:nvSpPr>
        <p:spPr>
          <a:xfrm>
            <a:off x="1600200" y="5014913"/>
            <a:ext cx="1295400" cy="368300"/>
          </a:xfrm>
          <a:prstGeom prst="line">
            <a:avLst/>
          </a:prstGeom>
          <a:ln w="57150" cap="flat" cmpd="sng">
            <a:solidFill>
              <a:srgbClr val="008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467" name="Line 11"/>
          <p:cNvSpPr/>
          <p:nvPr/>
        </p:nvSpPr>
        <p:spPr>
          <a:xfrm flipV="1">
            <a:off x="1981200" y="5014913"/>
            <a:ext cx="838200" cy="381000"/>
          </a:xfrm>
          <a:prstGeom prst="line">
            <a:avLst/>
          </a:prstGeom>
          <a:ln w="57150" cap="flat" cmpd="sng">
            <a:solidFill>
              <a:srgbClr val="CC00CC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7468" name="Oval 12"/>
          <p:cNvSpPr/>
          <p:nvPr/>
        </p:nvSpPr>
        <p:spPr>
          <a:xfrm>
            <a:off x="304800" y="1890713"/>
            <a:ext cx="457200" cy="3810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sz="28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47469" name="Text Box 13"/>
          <p:cNvSpPr txBox="1"/>
          <p:nvPr/>
        </p:nvSpPr>
        <p:spPr>
          <a:xfrm>
            <a:off x="3810000" y="3643313"/>
            <a:ext cx="349726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Tài trí của con người.</a:t>
            </a:r>
            <a:endParaRPr lang="en-US" altLang="en-US" sz="28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0" name="Text Box 14"/>
          <p:cNvSpPr txBox="1"/>
          <p:nvPr/>
        </p:nvSpPr>
        <p:spPr>
          <a:xfrm>
            <a:off x="3733800" y="3656013"/>
            <a:ext cx="30480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………………..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endParaRPr lang="en-US" alt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319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3" grpId="0"/>
      <p:bldP spid="147464" grpId="0"/>
      <p:bldP spid="147465" grpId="0"/>
      <p:bldP spid="147468" grpId="0" animBg="1"/>
      <p:bldP spid="147469" grpId="0"/>
      <p:bldP spid="14350" grpId="0"/>
      <p:bldP spid="14350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3232</Words>
  <Application>WPS Presentation</Application>
  <PresentationFormat>On-screen Show (4:3)</PresentationFormat>
  <Paragraphs>150</Paragraphs>
  <Slides>10</Slides>
  <Notes>0</Notes>
  <HiddenSlides>0</HiddenSlides>
  <MMClips>1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9</vt:i4>
      </vt:variant>
      <vt:variant>
        <vt:lpstr>幻灯片标题</vt:lpstr>
      </vt:variant>
      <vt:variant>
        <vt:i4>10</vt:i4>
      </vt:variant>
    </vt:vector>
  </HeadingPairs>
  <TitlesOfParts>
    <vt:vector size="36" baseType="lpstr">
      <vt:lpstr>Arial</vt:lpstr>
      <vt:lpstr>SimSun</vt:lpstr>
      <vt:lpstr>Wingdings</vt:lpstr>
      <vt:lpstr>Gulim</vt:lpstr>
      <vt:lpstr>Malgun Gothic</vt:lpstr>
      <vt:lpstr>VnBangkok</vt:lpstr>
      <vt:lpstr>Segoe Print</vt:lpstr>
      <vt:lpstr>Times New Roman</vt:lpstr>
      <vt:lpstr>Calibri</vt:lpstr>
      <vt:lpstr>.VnCommercial Script</vt:lpstr>
      <vt:lpstr>.VnTime</vt:lpstr>
      <vt:lpstr>VNbritannic</vt:lpstr>
      <vt:lpstr>Impact</vt:lpstr>
      <vt:lpstr>Microsoft YaHei</vt:lpstr>
      <vt:lpstr>Arial Unicode MS</vt:lpstr>
      <vt:lpstr>HP001 5 hàng 1 ô ly</vt:lpstr>
      <vt:lpstr>Default Design</vt:lpstr>
      <vt:lpstr>MS_ClipArt_Gallery.2</vt:lpstr>
      <vt:lpstr>MS_ClipArt_Gallery.2</vt:lpstr>
      <vt:lpstr>MS_ClipArt_Gallery.2</vt:lpstr>
      <vt:lpstr>MS_ClipArt_Gallery.2</vt:lpstr>
      <vt:lpstr>MS_ClipArt_Gallery.2</vt:lpstr>
      <vt:lpstr>MS_ClipArt_Gallery.2</vt:lpstr>
      <vt:lpstr>MS_ClipArt_Gallery.2</vt:lpstr>
      <vt:lpstr>MS_ClipArt_Gallery.2</vt:lpstr>
      <vt:lpstr>MS_ClipArt_Gallery.2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 Van Dinh</dc:creator>
  <cp:lastModifiedBy>Tình Phan</cp:lastModifiedBy>
  <cp:revision>138</cp:revision>
  <dcterms:created xsi:type="dcterms:W3CDTF">2008-12-23T14:12:51Z</dcterms:created>
  <dcterms:modified xsi:type="dcterms:W3CDTF">2022-01-16T14:26:03Z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7B98D35674A145ABBFD22D7D476076FA</vt:lpwstr>
  </property>
  <property fmtid="{D5CDD505-2E9C-101B-9397-08002B2CF9AE}" pid="3" name="KSOProductBuildVer">
    <vt:lpwstr>1033-11.2.0.10443</vt:lpwstr>
  </property>
</Properties>
</file>